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4" r:id="rId9"/>
    <p:sldId id="265" r:id="rId10"/>
    <p:sldId id="266" r:id="rId11"/>
    <p:sldId id="267" r:id="rId12"/>
    <p:sldId id="268" r:id="rId13"/>
    <p:sldId id="263" r:id="rId14"/>
    <p:sldId id="269" r:id="rId15"/>
    <p:sldId id="271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0F033BA-E7A9-47C1-97FD-5233B0E65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Nouns: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Learn Singular and Plural in Hindi (एकवचन तथा बहुवचन) | Class 4 Hindi -  YouTube">
            <a:extLst>
              <a:ext uri="{FF2B5EF4-FFF2-40B4-BE49-F238E27FC236}">
                <a16:creationId xmlns:a16="http://schemas.microsoft.com/office/drawing/2014/main" id="{8D7BA999-737D-44C6-A5BF-4B4DA624D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888346"/>
            <a:ext cx="6780700" cy="507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C157284-8F4C-4BF7-8F95-3B15B27D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Irregular nouns: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21C2F-FB1A-4D08-8701-C2B03898B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486" y="1479738"/>
            <a:ext cx="7860863" cy="4744145"/>
          </a:xfrm>
        </p:spPr>
        <p:txBody>
          <a:bodyPr anchor="t">
            <a:normAutofit fontScale="55000" lnSpcReduction="20000"/>
          </a:bodyPr>
          <a:lstStyle/>
          <a:p>
            <a:pPr marL="285750" indent="-285750"/>
            <a:r>
              <a:rPr lang="en-US" sz="5100" dirty="0">
                <a:solidFill>
                  <a:srgbClr val="FFFFFF"/>
                </a:solidFill>
                <a:cs typeface="Calibri"/>
              </a:rPr>
              <a:t>sheep 	</a:t>
            </a:r>
          </a:p>
          <a:p>
            <a:pPr marL="742950" lvl="1" indent="-285750"/>
            <a:r>
              <a:rPr lang="en-US" sz="5100" dirty="0">
                <a:solidFill>
                  <a:srgbClr val="FFFFFF"/>
                </a:solidFill>
                <a:cs typeface="Calibri"/>
              </a:rPr>
              <a:t>&gt;  sheep</a:t>
            </a:r>
          </a:p>
          <a:p>
            <a:r>
              <a:rPr lang="en-US" sz="5100" dirty="0">
                <a:solidFill>
                  <a:srgbClr val="FFFFFF"/>
                </a:solidFill>
                <a:cs typeface="Calibri"/>
              </a:rPr>
              <a:t> deer	</a:t>
            </a:r>
          </a:p>
          <a:p>
            <a:pPr lvl="1"/>
            <a:r>
              <a:rPr lang="en-US" sz="5100" dirty="0">
                <a:solidFill>
                  <a:srgbClr val="FFFFFF"/>
                </a:solidFill>
                <a:cs typeface="Calibri"/>
              </a:rPr>
              <a:t>&gt;  deer</a:t>
            </a:r>
          </a:p>
          <a:p>
            <a:r>
              <a:rPr lang="en-US" sz="5100" dirty="0">
                <a:solidFill>
                  <a:srgbClr val="FFFFFF"/>
                </a:solidFill>
                <a:cs typeface="Calibri"/>
              </a:rPr>
              <a:t> fish	</a:t>
            </a:r>
          </a:p>
          <a:p>
            <a:pPr lvl="1"/>
            <a:r>
              <a:rPr lang="en-US" sz="5100" dirty="0">
                <a:solidFill>
                  <a:srgbClr val="FFFFFF"/>
                </a:solidFill>
                <a:cs typeface="Calibri"/>
              </a:rPr>
              <a:t>&gt;  fish</a:t>
            </a:r>
          </a:p>
          <a:p>
            <a:r>
              <a:rPr lang="en-US" sz="5100" dirty="0">
                <a:solidFill>
                  <a:srgbClr val="FFFFFF"/>
                </a:solidFill>
                <a:cs typeface="Calibri"/>
              </a:rPr>
              <a:t>moose	</a:t>
            </a:r>
          </a:p>
          <a:p>
            <a:pPr lvl="1"/>
            <a:r>
              <a:rPr lang="en-US" sz="5100" dirty="0">
                <a:solidFill>
                  <a:srgbClr val="FFFFFF"/>
                </a:solidFill>
                <a:cs typeface="Calibri"/>
              </a:rPr>
              <a:t>&gt; moose</a:t>
            </a:r>
          </a:p>
          <a:p>
            <a:r>
              <a:rPr lang="en-US" sz="5100" dirty="0">
                <a:solidFill>
                  <a:srgbClr val="FFFFFF"/>
                </a:solidFill>
                <a:cs typeface="Calibri"/>
              </a:rPr>
              <a:t>buffalo	</a:t>
            </a:r>
          </a:p>
          <a:p>
            <a:pPr lvl="1"/>
            <a:r>
              <a:rPr lang="en-US" sz="5100" dirty="0">
                <a:solidFill>
                  <a:srgbClr val="FFFFFF"/>
                </a:solidFill>
                <a:cs typeface="Calibri"/>
              </a:rPr>
              <a:t>&gt; buffalo</a:t>
            </a:r>
          </a:p>
          <a:p>
            <a:r>
              <a:rPr lang="en-US" sz="5100" dirty="0">
                <a:solidFill>
                  <a:srgbClr val="FFFFFF"/>
                </a:solidFill>
                <a:cs typeface="Calibri"/>
              </a:rPr>
              <a:t>aircraft	</a:t>
            </a:r>
          </a:p>
          <a:p>
            <a:pPr lvl="1"/>
            <a:r>
              <a:rPr lang="en-US" sz="5100" dirty="0">
                <a:solidFill>
                  <a:srgbClr val="FFFFFF"/>
                </a:solidFill>
                <a:cs typeface="Calibri"/>
              </a:rPr>
              <a:t>&gt; aircraft</a:t>
            </a:r>
          </a:p>
          <a:p>
            <a:endParaRPr lang="nl-NL" sz="2400" dirty="0"/>
          </a:p>
        </p:txBody>
      </p:sp>
      <p:pic>
        <p:nvPicPr>
          <p:cNvPr id="5122" name="Picture 2" descr="Olvan's Moose | Spirit Animals Wiki | Fandom">
            <a:extLst>
              <a:ext uri="{FF2B5EF4-FFF2-40B4-BE49-F238E27FC236}">
                <a16:creationId xmlns:a16="http://schemas.microsoft.com/office/drawing/2014/main" id="{472E1D12-BA73-4B70-A962-E9829660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188" y="1923216"/>
            <a:ext cx="4571291" cy="34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22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C157284-8F4C-4BF7-8F95-3B15B27D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Irregular nouns: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21C2F-FB1A-4D08-8701-C2B03898B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486" y="1479738"/>
            <a:ext cx="7860863" cy="4744145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goose     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&gt;  geese</a:t>
            </a:r>
            <a:endParaRPr lang="en-US" sz="3200" dirty="0">
              <a:solidFill>
                <a:srgbClr val="FFFFFF"/>
              </a:solidFill>
              <a:cs typeface="Calibri"/>
            </a:endParaRPr>
          </a:p>
          <a:p>
            <a:r>
              <a:rPr lang="en-US" sz="3200" dirty="0">
                <a:solidFill>
                  <a:srgbClr val="FFFFFF"/>
                </a:solidFill>
              </a:rPr>
              <a:t>tooth      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&gt;  teeth</a:t>
            </a:r>
            <a:endParaRPr lang="en-US" sz="3200" dirty="0">
              <a:solidFill>
                <a:srgbClr val="FFFFFF"/>
              </a:solidFill>
              <a:cs typeface="Calibri"/>
            </a:endParaRPr>
          </a:p>
          <a:p>
            <a:r>
              <a:rPr lang="en-US" sz="3200" dirty="0">
                <a:solidFill>
                  <a:srgbClr val="FFFFFF"/>
                </a:solidFill>
              </a:rPr>
              <a:t>foot        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&gt;  feet</a:t>
            </a:r>
            <a:endParaRPr lang="en-US" sz="3200" dirty="0">
              <a:solidFill>
                <a:srgbClr val="FFFFFF"/>
              </a:solidFill>
              <a:cs typeface="Calibri"/>
            </a:endParaRPr>
          </a:p>
          <a:p>
            <a:endParaRPr lang="nl-NL" sz="2400" dirty="0"/>
          </a:p>
        </p:txBody>
      </p:sp>
      <p:pic>
        <p:nvPicPr>
          <p:cNvPr id="7" name="Afbeelding 4" descr="Afbeelding met vogel, buiten, staand, grond&#10;&#10;Beschrijving is gegenereerd met zeer hoge betrouwbaarheid">
            <a:extLst>
              <a:ext uri="{FF2B5EF4-FFF2-40B4-BE49-F238E27FC236}">
                <a16:creationId xmlns:a16="http://schemas.microsoft.com/office/drawing/2014/main" id="{E3B240E5-7285-483C-8857-8711B052B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"/>
          <a:stretch/>
        </p:blipFill>
        <p:spPr>
          <a:xfrm>
            <a:off x="5199400" y="1653998"/>
            <a:ext cx="5179361" cy="30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42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C157284-8F4C-4BF7-8F95-3B15B27D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Irregular nouns: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21C2F-FB1A-4D08-8701-C2B03898B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3200" dirty="0">
                <a:cs typeface="Calibri"/>
              </a:rPr>
              <a:t>mouse	</a:t>
            </a:r>
          </a:p>
          <a:p>
            <a:pPr lvl="1"/>
            <a:r>
              <a:rPr lang="en-US" sz="3200" dirty="0">
                <a:cs typeface="Calibri"/>
              </a:rPr>
              <a:t>&gt;  mice</a:t>
            </a:r>
          </a:p>
          <a:p>
            <a:r>
              <a:rPr lang="en-US" sz="3200" dirty="0">
                <a:cs typeface="Calibri"/>
              </a:rPr>
              <a:t>louse	</a:t>
            </a:r>
          </a:p>
          <a:p>
            <a:pPr lvl="1"/>
            <a:r>
              <a:rPr lang="en-US" sz="3200" dirty="0">
                <a:cs typeface="Calibri"/>
              </a:rPr>
              <a:t>&gt;  lice</a:t>
            </a:r>
          </a:p>
          <a:p>
            <a:r>
              <a:rPr lang="en-US" sz="3200" dirty="0">
                <a:cs typeface="Calibri"/>
              </a:rPr>
              <a:t>ox	</a:t>
            </a:r>
          </a:p>
          <a:p>
            <a:pPr lvl="1"/>
            <a:r>
              <a:rPr lang="en-US" sz="3200" dirty="0">
                <a:cs typeface="Calibri"/>
              </a:rPr>
              <a:t>&gt; oxen</a:t>
            </a:r>
          </a:p>
          <a:p>
            <a:endParaRPr lang="nl-NL" sz="18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Oxen Pulling Cart | U.S. Geological Survey">
            <a:extLst>
              <a:ext uri="{FF2B5EF4-FFF2-40B4-BE49-F238E27FC236}">
                <a16:creationId xmlns:a16="http://schemas.microsoft.com/office/drawing/2014/main" id="{33FF7919-71DE-4E72-8F0E-47CE836F6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r="15515" b="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65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85D49-BCD9-444D-8A7E-BBBCDA3B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Words that are always plural: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CB5198-6681-4EE7-965D-22D55D6C8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2279018"/>
            <a:ext cx="7488865" cy="435569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police</a:t>
            </a:r>
          </a:p>
          <a:p>
            <a:r>
              <a:rPr lang="en-US"/>
              <a:t>audience</a:t>
            </a:r>
          </a:p>
          <a:p>
            <a:r>
              <a:rPr lang="en-US"/>
              <a:t>cattle</a:t>
            </a:r>
          </a:p>
          <a:p>
            <a:r>
              <a:rPr lang="en-US"/>
              <a:t>surroundings</a:t>
            </a:r>
          </a:p>
          <a:p>
            <a:r>
              <a:rPr lang="en-US"/>
              <a:t>series</a:t>
            </a:r>
          </a:p>
          <a:p>
            <a:r>
              <a:rPr lang="en-US"/>
              <a:t>contents</a:t>
            </a:r>
          </a:p>
          <a:p>
            <a:endParaRPr lang="en-US"/>
          </a:p>
          <a:p>
            <a:r>
              <a:rPr lang="en-US"/>
              <a:t>Make sure you always use a plural verb form with these words</a:t>
            </a:r>
          </a:p>
          <a:p>
            <a:pPr marL="0"/>
            <a:r>
              <a:rPr lang="en-US" i="1"/>
              <a:t>The police are looking for the suspect.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 descr="Audience Measurement">
            <a:extLst>
              <a:ext uri="{FF2B5EF4-FFF2-40B4-BE49-F238E27FC236}">
                <a16:creationId xmlns:a16="http://schemas.microsoft.com/office/drawing/2014/main" id="{6449ABCF-2091-4E66-9CF2-8988B6E5F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r="19037" b="2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32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85D49-BCD9-444D-8A7E-BBBCDA3B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90628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Words that are always plural: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CB5198-6681-4EE7-965D-22D55D6C8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542" y="2871982"/>
            <a:ext cx="6541555" cy="39009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400" dirty="0"/>
              <a:t>glasses, spectacles</a:t>
            </a:r>
          </a:p>
          <a:p>
            <a:pPr marL="0"/>
            <a:r>
              <a:rPr lang="en-US" sz="2400" dirty="0"/>
              <a:t>trousers, shorts, jeans,  </a:t>
            </a:r>
            <a:r>
              <a:rPr lang="en-US" sz="2400" dirty="0" err="1"/>
              <a:t>pyjamas</a:t>
            </a:r>
            <a:endParaRPr lang="en-US" sz="2400" dirty="0"/>
          </a:p>
          <a:p>
            <a:pPr marL="0"/>
            <a:r>
              <a:rPr lang="en-US" sz="2400" dirty="0"/>
              <a:t>scissors, binoculars, compasses</a:t>
            </a:r>
          </a:p>
          <a:p>
            <a:pPr marL="0"/>
            <a:endParaRPr lang="en-US" sz="2400" dirty="0"/>
          </a:p>
          <a:p>
            <a:pPr marL="0"/>
            <a:endParaRPr lang="en-US" sz="2400" dirty="0"/>
          </a:p>
          <a:p>
            <a:pPr marL="0"/>
            <a:r>
              <a:rPr lang="en-US" sz="2400" dirty="0"/>
              <a:t>Use: “…. pair(s) of ….” if you want to indicate the exact number</a:t>
            </a:r>
          </a:p>
          <a:p>
            <a:pPr marL="0"/>
            <a:r>
              <a:rPr lang="en-US" sz="2400" i="1" dirty="0"/>
              <a:t>I brought two pairs of jeans.</a:t>
            </a:r>
          </a:p>
          <a:p>
            <a:endParaRPr lang="en-US" sz="2400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0EF8425-DA7D-495C-8371-1C5AB8D5C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152" y="-191386"/>
            <a:ext cx="3348921" cy="529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57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85D49-BCD9-444D-8A7E-BBBCDA3B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And remember: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CB5198-6681-4EE7-965D-22D55D6C8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5115" y="396697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4800" dirty="0"/>
              <a:t>Tom, Dick &amp; Harry</a:t>
            </a:r>
            <a:endParaRPr lang="en-US" sz="4800" i="1" dirty="0"/>
          </a:p>
          <a:p>
            <a:endParaRPr lang="en-US" sz="1800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4" name="Picture 4" descr="285 Tom, Dick, and Harry | 365 Random Muppets">
            <a:extLst>
              <a:ext uri="{FF2B5EF4-FFF2-40B4-BE49-F238E27FC236}">
                <a16:creationId xmlns:a16="http://schemas.microsoft.com/office/drawing/2014/main" id="{69CB967C-0CA1-44C6-85EA-4D7B10F43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2" b="-2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41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531712-0060-407B-B293-6934F22B0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Singular &gt; Plural: add 's'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D6E533E-3A82-4BE9-8109-D8651416A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930" y="2962450"/>
            <a:ext cx="4052499" cy="345739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cat      	&gt;  cats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dog     	&gt;  dogs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room 	&gt;  rooms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key     	&gt;  keys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café		&gt;  cafés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DVD		&gt;  DVDs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70		&gt;  70s</a:t>
            </a:r>
          </a:p>
        </p:txBody>
      </p:sp>
      <p:pic>
        <p:nvPicPr>
          <p:cNvPr id="4" name="Afbeelding 4" descr="Afbeelding met kat, hond, zitten, muur&#10;&#10;Beschrijving is gegenereerd met zeer hoge betrouwbaarheid">
            <a:extLst>
              <a:ext uri="{FF2B5EF4-FFF2-40B4-BE49-F238E27FC236}">
                <a16:creationId xmlns:a16="http://schemas.microsoft.com/office/drawing/2014/main" id="{8F50552D-8F22-4EF5-B0A1-F59DF3DB7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195" y="2997052"/>
            <a:ext cx="5141701" cy="275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4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AD9024-821E-4C07-BCAF-7808ACCA2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Singular ending in sibilant (s/z/</a:t>
            </a:r>
            <a:r>
              <a:rPr lang="en-US" sz="4000" dirty="0" err="1">
                <a:solidFill>
                  <a:srgbClr val="FFFFFF"/>
                </a:solidFill>
              </a:rPr>
              <a:t>ch</a:t>
            </a:r>
            <a:r>
              <a:rPr lang="en-US" sz="4000" dirty="0">
                <a:solidFill>
                  <a:srgbClr val="FFFFFF"/>
                </a:solidFill>
              </a:rPr>
              <a:t>/</a:t>
            </a:r>
            <a:r>
              <a:rPr lang="en-US" sz="4000" dirty="0" err="1">
                <a:solidFill>
                  <a:srgbClr val="FFFFFF"/>
                </a:solidFill>
              </a:rPr>
              <a:t>sh</a:t>
            </a:r>
            <a:r>
              <a:rPr lang="en-US" sz="4000" dirty="0">
                <a:solidFill>
                  <a:srgbClr val="FFFFFF"/>
                </a:solidFill>
              </a:rPr>
              <a:t>/x) &gt; add 'es'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CED8B3-6D84-4AF5-B46F-6690985DD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930" y="2962451"/>
            <a:ext cx="4052499" cy="282001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bus		&gt;   buses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watch 	&gt;   watches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wish    	&gt;   wishes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box       	&gt;   boxes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kiss		&gt;   kisses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" name="Afbeelding 4" descr="Afbeelding met doos, plank, container, zitten&#10;&#10;Beschrijving is gegenereerd met zeer hoge betrouwbaarheid">
            <a:extLst>
              <a:ext uri="{FF2B5EF4-FFF2-40B4-BE49-F238E27FC236}">
                <a16:creationId xmlns:a16="http://schemas.microsoft.com/office/drawing/2014/main" id="{B123DC24-AD26-4C55-B669-8767DFF4C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039" y="2962451"/>
            <a:ext cx="2820012" cy="28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1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110808-D359-4BF0-B4B4-75D951929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Singular ending in </a:t>
            </a:r>
            <a:r>
              <a:rPr lang="en-US" sz="4000" u="sng" dirty="0">
                <a:solidFill>
                  <a:srgbClr val="FFFFFF"/>
                </a:solidFill>
              </a:rPr>
              <a:t>consonant</a:t>
            </a:r>
            <a:r>
              <a:rPr lang="en-US" sz="4000" dirty="0">
                <a:solidFill>
                  <a:srgbClr val="FFFFFF"/>
                </a:solidFill>
              </a:rPr>
              <a:t> + y &gt; '</a:t>
            </a:r>
            <a:r>
              <a:rPr lang="en-US" sz="4000" dirty="0" err="1">
                <a:solidFill>
                  <a:srgbClr val="FFFFFF"/>
                </a:solidFill>
              </a:rPr>
              <a:t>ies</a:t>
            </a:r>
            <a:r>
              <a:rPr lang="en-US" sz="4000" dirty="0">
                <a:solidFill>
                  <a:srgbClr val="FFFFFF"/>
                </a:solidFill>
              </a:rPr>
              <a:t>'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3AB0BB-627C-435D-8DFE-DA33788F7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930" y="2962451"/>
            <a:ext cx="4126034" cy="320022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baby   	&gt;  babies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penny 	&gt;  pennies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city     	&gt;  cities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spy      	&gt;  spies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/>
              <a:t>BUT</a:t>
            </a:r>
            <a:r>
              <a:rPr lang="en-US" dirty="0"/>
              <a:t>:     toy	&gt;  toys</a:t>
            </a:r>
          </a:p>
        </p:txBody>
      </p:sp>
      <p:pic>
        <p:nvPicPr>
          <p:cNvPr id="2052" name="Picture 4" descr="Pandemic babies: how COVID-19 has affected child development">
            <a:extLst>
              <a:ext uri="{FF2B5EF4-FFF2-40B4-BE49-F238E27FC236}">
                <a16:creationId xmlns:a16="http://schemas.microsoft.com/office/drawing/2014/main" id="{48DE2A7F-6897-4E81-AC54-523FB1886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2" y="2819511"/>
            <a:ext cx="6571648" cy="322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39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25FC2-7E0A-404B-931B-30E4AE2D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cs typeface="Calibri Light"/>
              </a:rPr>
              <a:t> </a:t>
            </a:r>
            <a:r>
              <a:rPr lang="nl-NL" dirty="0" err="1">
                <a:cs typeface="Calibri Light"/>
              </a:rPr>
              <a:t>Singular</a:t>
            </a:r>
            <a:r>
              <a:rPr lang="nl-NL" dirty="0">
                <a:cs typeface="Calibri Light"/>
              </a:rPr>
              <a:t> </a:t>
            </a:r>
            <a:r>
              <a:rPr lang="nl-NL" dirty="0" err="1">
                <a:cs typeface="Calibri Light"/>
              </a:rPr>
              <a:t>words</a:t>
            </a:r>
            <a:r>
              <a:rPr lang="nl-NL" dirty="0">
                <a:cs typeface="Calibri Light"/>
              </a:rPr>
              <a:t> </a:t>
            </a:r>
            <a:r>
              <a:rPr lang="nl-NL" dirty="0" err="1">
                <a:cs typeface="Calibri Light"/>
              </a:rPr>
              <a:t>ending</a:t>
            </a:r>
            <a:r>
              <a:rPr lang="nl-NL" dirty="0">
                <a:cs typeface="Calibri Light"/>
              </a:rPr>
              <a:t> in –o: 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2417ED-CF85-461B-88B6-BDC9AC0DA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1267" y="2661650"/>
            <a:ext cx="3516008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err="1">
                <a:cs typeface="Calibri"/>
              </a:rPr>
              <a:t>potato</a:t>
            </a:r>
            <a:r>
              <a:rPr lang="nl-NL" dirty="0">
                <a:cs typeface="Calibri"/>
              </a:rPr>
              <a:t>  &gt; </a:t>
            </a:r>
            <a:r>
              <a:rPr lang="nl-NL" dirty="0" err="1">
                <a:cs typeface="Calibri"/>
              </a:rPr>
              <a:t>potatoes</a:t>
            </a:r>
            <a:endParaRPr lang="en-US" dirty="0" err="1">
              <a:cs typeface="Calibri"/>
            </a:endParaRPr>
          </a:p>
          <a:p>
            <a:r>
              <a:rPr lang="nl-NL" dirty="0" err="1">
                <a:cs typeface="Calibri"/>
              </a:rPr>
              <a:t>tomato</a:t>
            </a:r>
            <a:r>
              <a:rPr lang="nl-NL" dirty="0">
                <a:cs typeface="Calibri"/>
              </a:rPr>
              <a:t> &gt; </a:t>
            </a:r>
            <a:r>
              <a:rPr lang="nl-NL" dirty="0" err="1">
                <a:cs typeface="Calibri"/>
              </a:rPr>
              <a:t>tomatoes</a:t>
            </a:r>
            <a:endParaRPr lang="nl-NL" dirty="0">
              <a:cs typeface="Calibri"/>
            </a:endParaRPr>
          </a:p>
          <a:p>
            <a:r>
              <a:rPr lang="nl-NL" dirty="0" err="1">
                <a:cs typeface="Calibri"/>
              </a:rPr>
              <a:t>hero</a:t>
            </a:r>
            <a:r>
              <a:rPr lang="nl-NL" dirty="0">
                <a:cs typeface="Calibri"/>
              </a:rPr>
              <a:t>	     &gt; </a:t>
            </a:r>
            <a:r>
              <a:rPr lang="nl-NL" dirty="0" err="1">
                <a:cs typeface="Calibri"/>
              </a:rPr>
              <a:t>heroes</a:t>
            </a:r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veto	     &gt;  </a:t>
            </a:r>
            <a:r>
              <a:rPr lang="nl-NL" dirty="0" err="1">
                <a:cs typeface="Calibri"/>
              </a:rPr>
              <a:t>vetoes</a:t>
            </a:r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torpedo&gt; </a:t>
            </a:r>
            <a:r>
              <a:rPr lang="nl-NL" dirty="0" err="1">
                <a:cs typeface="Calibri"/>
              </a:rPr>
              <a:t>torpedoes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3DA3627-9D56-423C-BE92-B9725FFE5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0778"/>
            <a:ext cx="2759621" cy="38188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nl-NL" dirty="0">
                <a:cs typeface="Calibri"/>
              </a:rPr>
              <a:t>video &gt; </a:t>
            </a:r>
            <a:r>
              <a:rPr lang="nl-NL" dirty="0" err="1">
                <a:cs typeface="Calibri"/>
              </a:rPr>
              <a:t>videos</a:t>
            </a:r>
            <a:endParaRPr lang="nl-NL" dirty="0"/>
          </a:p>
          <a:p>
            <a:pPr marL="0" indent="0"/>
            <a:r>
              <a:rPr lang="nl-NL" dirty="0">
                <a:cs typeface="Calibri"/>
              </a:rPr>
              <a:t>patio  &gt; </a:t>
            </a:r>
            <a:r>
              <a:rPr lang="nl-NL" dirty="0" err="1">
                <a:cs typeface="Calibri"/>
              </a:rPr>
              <a:t>patios</a:t>
            </a:r>
            <a:endParaRPr lang="nl-NL" dirty="0">
              <a:cs typeface="Calibri"/>
            </a:endParaRPr>
          </a:p>
          <a:p>
            <a:pPr marL="0" indent="0"/>
            <a:r>
              <a:rPr lang="nl-NL" dirty="0">
                <a:cs typeface="Calibri"/>
              </a:rPr>
              <a:t>radio  &gt; </a:t>
            </a:r>
            <a:r>
              <a:rPr lang="nl-NL" dirty="0" err="1">
                <a:cs typeface="Calibri"/>
              </a:rPr>
              <a:t>radios</a:t>
            </a:r>
            <a:endParaRPr lang="nl-NL" dirty="0">
              <a:cs typeface="Calibri"/>
            </a:endParaRPr>
          </a:p>
          <a:p>
            <a:pPr marL="0" indent="0"/>
            <a:r>
              <a:rPr lang="nl-NL" dirty="0">
                <a:cs typeface="Calibri"/>
              </a:rPr>
              <a:t>stereo &gt;</a:t>
            </a:r>
            <a:r>
              <a:rPr lang="nl-NL" dirty="0" err="1">
                <a:cs typeface="Calibri"/>
              </a:rPr>
              <a:t>stereos</a:t>
            </a: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pic>
        <p:nvPicPr>
          <p:cNvPr id="7" name="Afbeelding 7" descr="Afbeelding met groente, tomaat&#10;&#10;Beschrijving is gegenereerd met zeer hoge betrouwbaarheid">
            <a:extLst>
              <a:ext uri="{FF2B5EF4-FFF2-40B4-BE49-F238E27FC236}">
                <a16:creationId xmlns:a16="http://schemas.microsoft.com/office/drawing/2014/main" id="{605CC8E5-F7D5-4A00-8336-1F4E29600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5038"/>
            <a:ext cx="2780496" cy="206216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ED7E720-8220-4CDC-AC89-4306C5A55F36}"/>
              </a:ext>
            </a:extLst>
          </p:cNvPr>
          <p:cNvSpPr txBox="1"/>
          <p:nvPr/>
        </p:nvSpPr>
        <p:spPr>
          <a:xfrm>
            <a:off x="1561577" y="1691591"/>
            <a:ext cx="27327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dirty="0">
                <a:cs typeface="Calibri"/>
              </a:rPr>
              <a:t>consonant + o = </a:t>
            </a:r>
            <a:r>
              <a:rPr lang="nl-NL" sz="2400" dirty="0" err="1">
                <a:cs typeface="Calibri"/>
              </a:rPr>
              <a:t>oes</a:t>
            </a:r>
            <a:endParaRPr lang="nl-NL" sz="2400" dirty="0">
              <a:cs typeface="Calibri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9705FC2-1FB0-46E4-9774-7F25DD8561FD}"/>
              </a:ext>
            </a:extLst>
          </p:cNvPr>
          <p:cNvSpPr txBox="1"/>
          <p:nvPr/>
        </p:nvSpPr>
        <p:spPr>
          <a:xfrm>
            <a:off x="6175331" y="1692057"/>
            <a:ext cx="27432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dirty="0" err="1">
                <a:cs typeface="Calibri"/>
              </a:rPr>
              <a:t>vowel</a:t>
            </a:r>
            <a:r>
              <a:rPr lang="nl-NL" sz="2400" dirty="0">
                <a:cs typeface="Calibri"/>
              </a:rPr>
              <a:t> + o = os</a:t>
            </a:r>
            <a:endParaRPr lang="nl-NL" dirty="0">
              <a:cs typeface="Calibri"/>
            </a:endParaRPr>
          </a:p>
        </p:txBody>
      </p:sp>
      <p:pic>
        <p:nvPicPr>
          <p:cNvPr id="11" name="Afbeelding 11">
            <a:extLst>
              <a:ext uri="{FF2B5EF4-FFF2-40B4-BE49-F238E27FC236}">
                <a16:creationId xmlns:a16="http://schemas.microsoft.com/office/drawing/2014/main" id="{860D3B73-F92D-43BB-B6A1-EB440FBD3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762" y="2181787"/>
            <a:ext cx="2440488" cy="23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4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25FC2-7E0A-404B-931B-30E4AE2D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 Singular words ending in –o: 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218" name="Picture 2" descr="Contraception or cull: Pablo Escobar's hippos await their fate | USA | EL  PAÍS English Edition">
            <a:extLst>
              <a:ext uri="{FF2B5EF4-FFF2-40B4-BE49-F238E27FC236}">
                <a16:creationId xmlns:a16="http://schemas.microsoft.com/office/drawing/2014/main" id="{A5F5739B-B678-4AFE-9953-C435BF9B6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2" r="15460" b="-1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2417ED-CF85-461B-88B6-BDC9AC0DA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150888"/>
            <a:ext cx="5259714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3200" dirty="0"/>
              <a:t>photo &gt; photos</a:t>
            </a:r>
          </a:p>
          <a:p>
            <a:pPr marL="0"/>
            <a:r>
              <a:rPr lang="en-US" sz="3200" dirty="0"/>
              <a:t>solo	  &gt; solos</a:t>
            </a:r>
          </a:p>
          <a:p>
            <a:pPr marL="0"/>
            <a:r>
              <a:rPr lang="en-US" sz="3200" dirty="0"/>
              <a:t>hippo  &gt; hippos</a:t>
            </a:r>
          </a:p>
          <a:p>
            <a:pPr marL="0"/>
            <a:r>
              <a:rPr lang="en-US" sz="3200" dirty="0"/>
              <a:t>piano  &gt; pianos</a:t>
            </a:r>
          </a:p>
          <a:p>
            <a:pPr marL="0"/>
            <a:endParaRPr lang="en-US" sz="1800" dirty="0"/>
          </a:p>
          <a:p>
            <a:pPr marL="0"/>
            <a:endParaRPr lang="en-US" sz="1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ED7E720-8220-4CDC-AC89-4306C5A55F36}"/>
              </a:ext>
            </a:extLst>
          </p:cNvPr>
          <p:cNvSpPr txBox="1"/>
          <p:nvPr/>
        </p:nvSpPr>
        <p:spPr>
          <a:xfrm>
            <a:off x="6289158" y="2353454"/>
            <a:ext cx="27327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2400" dirty="0" err="1">
                <a:cs typeface="Calibri"/>
              </a:rPr>
              <a:t>exceptions</a:t>
            </a:r>
            <a:r>
              <a:rPr lang="nl-NL" sz="2400" dirty="0">
                <a:cs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9711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 descr="Afbeelding met buiten, dier, zoogdier, wolf&#10;&#10;Beschrijving is gegenereerd met zeer hoge betrouwbaarheid">
            <a:extLst>
              <a:ext uri="{FF2B5EF4-FFF2-40B4-BE49-F238E27FC236}">
                <a16:creationId xmlns:a16="http://schemas.microsoft.com/office/drawing/2014/main" id="{EE11D353-883E-4FC6-98DF-D2621290F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5" b="13435"/>
          <a:stretch/>
        </p:blipFill>
        <p:spPr>
          <a:xfrm>
            <a:off x="7639172" y="238127"/>
            <a:ext cx="4213114" cy="23698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D42A97-EF3D-49F8-A5AF-6F19CD68B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714" y="164327"/>
            <a:ext cx="5476875" cy="1576234"/>
          </a:xfrm>
        </p:spPr>
        <p:txBody>
          <a:bodyPr>
            <a:normAutofit fontScale="90000"/>
          </a:bodyPr>
          <a:lstStyle/>
          <a:p>
            <a:r>
              <a:rPr lang="nl-NL" dirty="0" err="1">
                <a:solidFill>
                  <a:srgbClr val="FFFFFF"/>
                </a:solidFill>
                <a:cs typeface="Calibri Light"/>
              </a:rPr>
              <a:t>Singular</a:t>
            </a:r>
            <a:r>
              <a:rPr lang="nl-NL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nl-NL" dirty="0" err="1">
                <a:solidFill>
                  <a:srgbClr val="FFFFFF"/>
                </a:solidFill>
                <a:cs typeface="Calibri Light"/>
              </a:rPr>
              <a:t>ending</a:t>
            </a:r>
            <a:r>
              <a:rPr lang="nl-NL" dirty="0">
                <a:solidFill>
                  <a:srgbClr val="FFFFFF"/>
                </a:solidFill>
                <a:cs typeface="Calibri Light"/>
              </a:rPr>
              <a:t> in –f(e) &gt; -</a:t>
            </a:r>
            <a:r>
              <a:rPr lang="nl-NL" dirty="0" err="1">
                <a:solidFill>
                  <a:srgbClr val="FFFFFF"/>
                </a:solidFill>
                <a:cs typeface="Calibri Light"/>
              </a:rPr>
              <a:t>ves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FA697E-6AEC-4D77-BFA4-7D8F83090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175" y="2889559"/>
            <a:ext cx="5276850" cy="14538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nl-NL" dirty="0">
              <a:solidFill>
                <a:srgbClr val="FFFFFF"/>
              </a:solidFill>
              <a:cs typeface="Calibri"/>
            </a:endParaRPr>
          </a:p>
          <a:p>
            <a:endParaRPr lang="nl-NL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20A1E13-F9FE-4897-92AE-7BE4BBFDCC7D}"/>
              </a:ext>
            </a:extLst>
          </p:cNvPr>
          <p:cNvSpPr txBox="1"/>
          <p:nvPr/>
        </p:nvSpPr>
        <p:spPr>
          <a:xfrm>
            <a:off x="339714" y="1624555"/>
            <a:ext cx="966727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rgbClr val="FFFFFF"/>
                </a:solidFill>
                <a:cs typeface="Calibri"/>
              </a:rPr>
              <a:t>self</a:t>
            </a:r>
            <a:r>
              <a:rPr lang="nl-NL" sz="2800" dirty="0">
                <a:solidFill>
                  <a:srgbClr val="FFFFFF"/>
                </a:solidFill>
                <a:cs typeface="Calibri"/>
              </a:rPr>
              <a:t>		&gt; </a:t>
            </a:r>
            <a:r>
              <a:rPr lang="nl-NL" sz="2800" dirty="0" err="1">
                <a:solidFill>
                  <a:srgbClr val="FFFFFF"/>
                </a:solidFill>
                <a:cs typeface="Calibri"/>
              </a:rPr>
              <a:t>selves</a:t>
            </a:r>
            <a:endParaRPr lang="nl-NL" sz="2800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rgbClr val="FFFFFF"/>
                </a:solidFill>
                <a:cs typeface="Calibri"/>
              </a:rPr>
              <a:t>wife</a:t>
            </a:r>
            <a:r>
              <a:rPr lang="nl-NL" sz="2800" dirty="0">
                <a:solidFill>
                  <a:srgbClr val="FFFFFF"/>
                </a:solidFill>
                <a:cs typeface="Calibri"/>
              </a:rPr>
              <a:t>		&gt; </a:t>
            </a:r>
            <a:r>
              <a:rPr lang="nl-NL" sz="2800" dirty="0" err="1">
                <a:solidFill>
                  <a:srgbClr val="FFFFFF"/>
                </a:solidFill>
                <a:cs typeface="Calibri"/>
              </a:rPr>
              <a:t>wives</a:t>
            </a:r>
            <a:r>
              <a:rPr lang="nl-NL" sz="2800" dirty="0">
                <a:solidFill>
                  <a:srgbClr val="FFFFFF"/>
                </a:solidFill>
                <a:cs typeface="Calibri"/>
              </a:rPr>
              <a:t>		</a:t>
            </a:r>
            <a:r>
              <a:rPr lang="nl-NL" sz="2800" dirty="0" err="1">
                <a:solidFill>
                  <a:srgbClr val="FFFFFF"/>
                </a:solidFill>
                <a:cs typeface="Calibri"/>
              </a:rPr>
              <a:t>shelf</a:t>
            </a:r>
            <a:r>
              <a:rPr lang="nl-NL" sz="2800" dirty="0">
                <a:solidFill>
                  <a:srgbClr val="FFFFFF"/>
                </a:solidFill>
                <a:cs typeface="Calibri"/>
              </a:rPr>
              <a:t> 	&gt;  </a:t>
            </a:r>
            <a:r>
              <a:rPr lang="nl-NL" sz="2800" dirty="0" err="1">
                <a:solidFill>
                  <a:srgbClr val="FFFFFF"/>
                </a:solidFill>
                <a:cs typeface="Calibri"/>
              </a:rPr>
              <a:t>shelves</a:t>
            </a:r>
            <a:endParaRPr lang="nl-NL" sz="2800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rgbClr val="FFFFFF"/>
                </a:solidFill>
                <a:cs typeface="Calibri"/>
              </a:rPr>
              <a:t>knife</a:t>
            </a:r>
            <a:r>
              <a:rPr lang="nl-NL" sz="2800" dirty="0">
                <a:solidFill>
                  <a:srgbClr val="FFFFFF"/>
                </a:solidFill>
                <a:cs typeface="Calibri"/>
              </a:rPr>
              <a:t>	&gt; </a:t>
            </a:r>
            <a:r>
              <a:rPr lang="nl-NL" sz="2800" dirty="0" err="1">
                <a:solidFill>
                  <a:srgbClr val="FFFFFF"/>
                </a:solidFill>
                <a:cs typeface="Calibri"/>
              </a:rPr>
              <a:t>knives</a:t>
            </a:r>
            <a:r>
              <a:rPr lang="nl-NL" sz="2800" dirty="0">
                <a:solidFill>
                  <a:srgbClr val="FFFFFF"/>
                </a:solidFill>
                <a:cs typeface="Calibri"/>
              </a:rPr>
              <a:t>		</a:t>
            </a:r>
            <a:r>
              <a:rPr lang="nl-NL" sz="2800" dirty="0" err="1">
                <a:solidFill>
                  <a:srgbClr val="FFFFFF"/>
                </a:solidFill>
                <a:cs typeface="Calibri"/>
              </a:rPr>
              <a:t>leaf</a:t>
            </a:r>
            <a:r>
              <a:rPr lang="nl-NL" sz="2800" dirty="0">
                <a:solidFill>
                  <a:srgbClr val="FFFFFF"/>
                </a:solidFill>
                <a:cs typeface="Calibri"/>
              </a:rPr>
              <a:t>	&gt;  </a:t>
            </a:r>
            <a:r>
              <a:rPr lang="nl-NL" sz="2800" dirty="0" err="1">
                <a:solidFill>
                  <a:srgbClr val="FFFFFF"/>
                </a:solidFill>
                <a:cs typeface="Calibri"/>
              </a:rPr>
              <a:t>leaves</a:t>
            </a:r>
            <a:endParaRPr lang="nl-NL" sz="2800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FFFFFF"/>
                </a:solidFill>
                <a:cs typeface="Calibri"/>
              </a:rPr>
              <a:t>wolf 	&gt; </a:t>
            </a:r>
            <a:r>
              <a:rPr lang="nl-NL" sz="2800" dirty="0" err="1">
                <a:solidFill>
                  <a:srgbClr val="FFFFFF"/>
                </a:solidFill>
                <a:cs typeface="Calibri"/>
              </a:rPr>
              <a:t>wolves</a:t>
            </a:r>
            <a:r>
              <a:rPr lang="nl-NL" sz="2800" dirty="0">
                <a:solidFill>
                  <a:srgbClr val="FFFFFF"/>
                </a:solidFill>
                <a:cs typeface="Calibri"/>
              </a:rPr>
              <a:t>		life	&gt;  </a:t>
            </a:r>
            <a:r>
              <a:rPr lang="nl-NL" sz="2800" dirty="0" err="1">
                <a:solidFill>
                  <a:srgbClr val="FFFFFF"/>
                </a:solidFill>
                <a:cs typeface="Calibri"/>
              </a:rPr>
              <a:t>lives</a:t>
            </a:r>
            <a:endParaRPr lang="nl-NL" sz="2800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rgbClr val="FFFFFF"/>
                </a:solidFill>
                <a:cs typeface="Calibri"/>
              </a:rPr>
              <a:t>thief</a:t>
            </a:r>
            <a:r>
              <a:rPr lang="nl-NL" sz="2800" dirty="0">
                <a:solidFill>
                  <a:srgbClr val="FFFFFF"/>
                </a:solidFill>
                <a:cs typeface="Calibri"/>
              </a:rPr>
              <a:t> 	&gt; </a:t>
            </a:r>
            <a:r>
              <a:rPr lang="nl-NL" sz="2800" dirty="0" err="1">
                <a:solidFill>
                  <a:srgbClr val="FFFFFF"/>
                </a:solidFill>
                <a:cs typeface="Calibri"/>
              </a:rPr>
              <a:t>thieves</a:t>
            </a:r>
            <a:r>
              <a:rPr lang="nl-NL" sz="2800" dirty="0">
                <a:solidFill>
                  <a:srgbClr val="FFFFFF"/>
                </a:solidFill>
                <a:cs typeface="Calibri"/>
              </a:rPr>
              <a:t>		</a:t>
            </a:r>
            <a:r>
              <a:rPr lang="nl-NL" sz="2800" dirty="0" err="1">
                <a:solidFill>
                  <a:srgbClr val="FFFFFF"/>
                </a:solidFill>
                <a:cs typeface="Calibri"/>
              </a:rPr>
              <a:t>loaf</a:t>
            </a:r>
            <a:r>
              <a:rPr lang="nl-NL" sz="2800" dirty="0">
                <a:solidFill>
                  <a:srgbClr val="FFFFFF"/>
                </a:solidFill>
                <a:cs typeface="Calibri"/>
              </a:rPr>
              <a:t>	&gt;  </a:t>
            </a:r>
            <a:r>
              <a:rPr lang="nl-NL" sz="2800" dirty="0" err="1">
                <a:solidFill>
                  <a:srgbClr val="FFFFFF"/>
                </a:solidFill>
                <a:cs typeface="Calibri"/>
              </a:rPr>
              <a:t>loaves</a:t>
            </a:r>
            <a:endParaRPr lang="nl-NL" sz="2800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FFFFFF"/>
                </a:solidFill>
                <a:cs typeface="Calibri"/>
              </a:rPr>
              <a:t>half  	&gt; </a:t>
            </a:r>
            <a:r>
              <a:rPr lang="nl-NL" sz="2800" dirty="0" err="1">
                <a:solidFill>
                  <a:srgbClr val="FFFFFF"/>
                </a:solidFill>
                <a:cs typeface="Calibri"/>
              </a:rPr>
              <a:t>halves</a:t>
            </a:r>
            <a:r>
              <a:rPr lang="nl-NL" sz="2800" dirty="0">
                <a:solidFill>
                  <a:srgbClr val="FFFFFF"/>
                </a:solidFill>
                <a:cs typeface="Calibri"/>
              </a:rPr>
              <a:t>		hoof	&gt;  </a:t>
            </a:r>
            <a:r>
              <a:rPr lang="nl-NL" sz="2800" dirty="0" err="1">
                <a:solidFill>
                  <a:srgbClr val="FFFFFF"/>
                </a:solidFill>
                <a:cs typeface="Calibri"/>
              </a:rPr>
              <a:t>hooves</a:t>
            </a:r>
            <a:endParaRPr lang="nl-NL" sz="2800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rgbClr val="FFFFFF"/>
                </a:solidFill>
                <a:cs typeface="Calibri"/>
              </a:rPr>
              <a:t>dwarf</a:t>
            </a:r>
            <a:r>
              <a:rPr lang="nl-NL" sz="2800" dirty="0">
                <a:solidFill>
                  <a:srgbClr val="FFFFFF"/>
                </a:solidFill>
                <a:cs typeface="Calibri"/>
              </a:rPr>
              <a:t> 	&gt;  </a:t>
            </a:r>
            <a:r>
              <a:rPr lang="nl-NL" sz="2800" dirty="0" err="1">
                <a:solidFill>
                  <a:srgbClr val="FFFFFF"/>
                </a:solidFill>
                <a:cs typeface="Calibri"/>
              </a:rPr>
              <a:t>dwarves</a:t>
            </a:r>
            <a:r>
              <a:rPr lang="nl-NL" sz="2800" dirty="0">
                <a:solidFill>
                  <a:srgbClr val="FFFFFF"/>
                </a:solidFill>
                <a:cs typeface="Calibri"/>
              </a:rPr>
              <a:t>		</a:t>
            </a:r>
            <a:r>
              <a:rPr lang="nl-NL" sz="2800" dirty="0" err="1">
                <a:solidFill>
                  <a:srgbClr val="FFFFFF"/>
                </a:solidFill>
                <a:cs typeface="Calibri"/>
              </a:rPr>
              <a:t>calf</a:t>
            </a:r>
            <a:r>
              <a:rPr lang="nl-NL" sz="2800" dirty="0">
                <a:solidFill>
                  <a:srgbClr val="FFFFFF"/>
                </a:solidFill>
                <a:cs typeface="Calibri"/>
              </a:rPr>
              <a:t>	&gt;  </a:t>
            </a:r>
            <a:r>
              <a:rPr lang="nl-NL" sz="2800" dirty="0" err="1">
                <a:solidFill>
                  <a:srgbClr val="FFFFFF"/>
                </a:solidFill>
                <a:cs typeface="Calibri"/>
              </a:rPr>
              <a:t>calves</a:t>
            </a:r>
            <a:endParaRPr lang="nl-NL" sz="2800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58D3D79-182D-4ADF-8A5E-3F14B3BB9132}"/>
              </a:ext>
            </a:extLst>
          </p:cNvPr>
          <p:cNvSpPr txBox="1"/>
          <p:nvPr/>
        </p:nvSpPr>
        <p:spPr>
          <a:xfrm>
            <a:off x="5232991" y="5123646"/>
            <a:ext cx="7248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All</a:t>
            </a:r>
            <a:r>
              <a:rPr lang="nl-NL" sz="2800" b="1" dirty="0"/>
              <a:t> </a:t>
            </a:r>
            <a:r>
              <a:rPr lang="nl-NL" sz="2800" b="1" dirty="0" err="1"/>
              <a:t>other</a:t>
            </a:r>
            <a:r>
              <a:rPr lang="nl-NL" sz="2800" b="1" dirty="0"/>
              <a:t> </a:t>
            </a:r>
            <a:r>
              <a:rPr lang="nl-NL" sz="2800" b="1" dirty="0" err="1"/>
              <a:t>words</a:t>
            </a:r>
            <a:r>
              <a:rPr lang="nl-NL" sz="2800" b="1" dirty="0"/>
              <a:t> in –f get –</a:t>
            </a:r>
            <a:r>
              <a:rPr lang="nl-NL" sz="2800" b="1" dirty="0" err="1"/>
              <a:t>fs</a:t>
            </a:r>
            <a:endParaRPr lang="nl-NL" sz="2800" b="1" dirty="0"/>
          </a:p>
          <a:p>
            <a:r>
              <a:rPr lang="nl-NL" sz="2800" dirty="0"/>
              <a:t>roof 	&gt;  </a:t>
            </a:r>
            <a:r>
              <a:rPr lang="nl-NL" sz="2800" dirty="0" err="1"/>
              <a:t>roofs</a:t>
            </a:r>
            <a:endParaRPr lang="nl-NL" sz="2800" dirty="0"/>
          </a:p>
        </p:txBody>
      </p:sp>
      <p:pic>
        <p:nvPicPr>
          <p:cNvPr id="3076" name="Picture 4" descr="The Hobbit: Everything That Happened To The Dwarves After The Battle Of  Five Armies">
            <a:extLst>
              <a:ext uri="{FF2B5EF4-FFF2-40B4-BE49-F238E27FC236}">
                <a16:creationId xmlns:a16="http://schemas.microsoft.com/office/drawing/2014/main" id="{B8AB7943-4B79-40DE-B992-417F331F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9" y="4630120"/>
            <a:ext cx="4415235" cy="22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65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8FBCF-F96F-410B-BFED-FEC8E258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b="1" dirty="0"/>
              <a:t>Latin or </a:t>
            </a:r>
            <a:r>
              <a:rPr lang="nl-NL" sz="4800" b="1" dirty="0" err="1"/>
              <a:t>Greek</a:t>
            </a:r>
            <a:r>
              <a:rPr lang="nl-NL" sz="4800" b="1" dirty="0"/>
              <a:t> </a:t>
            </a:r>
            <a:r>
              <a:rPr lang="nl-NL" sz="4800" b="1" dirty="0" err="1"/>
              <a:t>words</a:t>
            </a:r>
            <a:r>
              <a:rPr lang="nl-NL" sz="4800" b="1" dirty="0"/>
              <a:t>:</a:t>
            </a:r>
            <a:br>
              <a:rPr lang="nl-NL" sz="4800" b="1" dirty="0"/>
            </a:br>
            <a:br>
              <a:rPr lang="nl-NL" dirty="0"/>
            </a:br>
            <a:r>
              <a:rPr lang="nl-NL" sz="4000" dirty="0" err="1">
                <a:latin typeface="+mn-lt"/>
              </a:rPr>
              <a:t>words</a:t>
            </a:r>
            <a:r>
              <a:rPr lang="nl-NL" sz="4000" dirty="0">
                <a:latin typeface="+mn-lt"/>
              </a:rPr>
              <a:t> </a:t>
            </a:r>
            <a:r>
              <a:rPr lang="nl-NL" sz="4000" dirty="0" err="1">
                <a:latin typeface="+mn-lt"/>
              </a:rPr>
              <a:t>ending</a:t>
            </a:r>
            <a:r>
              <a:rPr lang="nl-NL" sz="4000" dirty="0">
                <a:latin typeface="+mn-lt"/>
              </a:rPr>
              <a:t> in –is get -es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329176-F845-41FB-9589-20FB18797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15879"/>
            <a:ext cx="4903381" cy="4061636"/>
          </a:xfrm>
        </p:spPr>
        <p:txBody>
          <a:bodyPr/>
          <a:lstStyle/>
          <a:p>
            <a:r>
              <a:rPr lang="nl-NL" dirty="0"/>
              <a:t>crisis 	&gt;  crises</a:t>
            </a:r>
          </a:p>
          <a:p>
            <a:r>
              <a:rPr lang="nl-NL" dirty="0"/>
              <a:t>analysis	&gt;  analyses</a:t>
            </a:r>
          </a:p>
          <a:p>
            <a:r>
              <a:rPr lang="nl-NL" dirty="0"/>
              <a:t>thesis	&gt;  theses</a:t>
            </a:r>
          </a:p>
          <a:p>
            <a:r>
              <a:rPr lang="nl-NL" dirty="0" err="1"/>
              <a:t>axis</a:t>
            </a:r>
            <a:r>
              <a:rPr lang="nl-NL" dirty="0"/>
              <a:t>		&gt;  </a:t>
            </a:r>
            <a:r>
              <a:rPr lang="nl-NL" dirty="0" err="1"/>
              <a:t>axes</a:t>
            </a:r>
            <a:endParaRPr lang="nl-NL" dirty="0"/>
          </a:p>
          <a:p>
            <a:r>
              <a:rPr lang="nl-NL" dirty="0"/>
              <a:t>parenthesis &gt;  parentheses</a:t>
            </a:r>
          </a:p>
          <a:p>
            <a:endParaRPr lang="nl-NL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3AA5664-3F86-4195-A84C-60C2DB2A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44" y="1928598"/>
            <a:ext cx="1929452" cy="219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BA50ECA-C0F5-41B0-AA82-A4DE42882DB4}"/>
              </a:ext>
            </a:extLst>
          </p:cNvPr>
          <p:cNvSpPr txBox="1"/>
          <p:nvPr/>
        </p:nvSpPr>
        <p:spPr>
          <a:xfrm>
            <a:off x="2931873" y="5160636"/>
            <a:ext cx="9002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/>
              <a:t>words</a:t>
            </a:r>
            <a:r>
              <a:rPr lang="nl-NL" sz="4000" dirty="0"/>
              <a:t> </a:t>
            </a:r>
            <a:r>
              <a:rPr lang="nl-NL" sz="4000" dirty="0" err="1"/>
              <a:t>ending</a:t>
            </a:r>
            <a:r>
              <a:rPr lang="nl-NL" sz="4000" dirty="0"/>
              <a:t> in -on  get  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err="1"/>
              <a:t>criterion</a:t>
            </a:r>
            <a:r>
              <a:rPr lang="nl-NL" sz="2800" dirty="0"/>
              <a:t> 		&gt;  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err="1"/>
              <a:t>phenomenon</a:t>
            </a:r>
            <a:r>
              <a:rPr lang="nl-NL" sz="2800" dirty="0"/>
              <a:t>	&gt;   </a:t>
            </a:r>
            <a:r>
              <a:rPr lang="nl-NL" sz="2800" dirty="0" err="1"/>
              <a:t>phenomena</a:t>
            </a:r>
            <a:endParaRPr lang="nl-NL" sz="28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09AF73C-FEB3-46D3-B594-BA04D2B24D7F}"/>
              </a:ext>
            </a:extLst>
          </p:cNvPr>
          <p:cNvSpPr txBox="1"/>
          <p:nvPr/>
        </p:nvSpPr>
        <p:spPr>
          <a:xfrm>
            <a:off x="7060726" y="1295930"/>
            <a:ext cx="51312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words</a:t>
            </a:r>
            <a:r>
              <a:rPr lang="nl-NL" sz="3600" dirty="0"/>
              <a:t> </a:t>
            </a:r>
            <a:r>
              <a:rPr lang="nl-NL" sz="3600" dirty="0" err="1"/>
              <a:t>ending</a:t>
            </a:r>
            <a:r>
              <a:rPr lang="nl-NL" sz="3600" dirty="0"/>
              <a:t> in -</a:t>
            </a:r>
            <a:r>
              <a:rPr lang="nl-NL" sz="3600" dirty="0" err="1"/>
              <a:t>us</a:t>
            </a:r>
            <a:r>
              <a:rPr lang="nl-NL" sz="3600" dirty="0"/>
              <a:t> get –i</a:t>
            </a:r>
          </a:p>
          <a:p>
            <a:r>
              <a:rPr lang="nl-NL" sz="2800" dirty="0"/>
              <a:t>cactus 	&gt;  </a:t>
            </a:r>
            <a:r>
              <a:rPr lang="nl-NL" sz="2800" dirty="0" err="1"/>
              <a:t>cacti</a:t>
            </a:r>
            <a:endParaRPr lang="nl-NL" sz="2800" dirty="0"/>
          </a:p>
          <a:p>
            <a:r>
              <a:rPr lang="nl-NL" sz="2800" dirty="0"/>
              <a:t>fungus	&gt; fungi</a:t>
            </a:r>
          </a:p>
        </p:txBody>
      </p:sp>
      <p:pic>
        <p:nvPicPr>
          <p:cNvPr id="1030" name="Picture 6" descr="10 Coolest Cacti on Earth">
            <a:extLst>
              <a:ext uri="{FF2B5EF4-FFF2-40B4-BE49-F238E27FC236}">
                <a16:creationId xmlns:a16="http://schemas.microsoft.com/office/drawing/2014/main" id="{7F3D7A43-5FD6-4257-8ABC-C966D24D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397" y="29344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6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C157284-8F4C-4BF7-8F95-3B15B27D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Irregular nouns: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21C2F-FB1A-4D08-8701-C2B03898B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147" y="1748095"/>
            <a:ext cx="7860863" cy="4024884"/>
          </a:xfrm>
        </p:spPr>
        <p:txBody>
          <a:bodyPr anchor="t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4000"/>
              <a:t>man        </a:t>
            </a:r>
          </a:p>
          <a:p>
            <a:pPr lvl="1"/>
            <a:r>
              <a:rPr lang="en-US" sz="3600"/>
              <a:t>&gt;  men</a:t>
            </a:r>
            <a:endParaRPr lang="en-US" sz="360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/>
              <a:t>woman  </a:t>
            </a:r>
          </a:p>
          <a:p>
            <a:pPr lvl="1"/>
            <a:r>
              <a:rPr lang="en-US" sz="3600"/>
              <a:t>&gt;  women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>
                <a:cs typeface="Calibri"/>
              </a:rPr>
              <a:t>person   </a:t>
            </a:r>
          </a:p>
          <a:p>
            <a:pPr lvl="1"/>
            <a:r>
              <a:rPr lang="en-US" sz="3600">
                <a:cs typeface="Calibri"/>
              </a:rPr>
              <a:t>&gt;  people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/>
              <a:t>child       </a:t>
            </a:r>
          </a:p>
          <a:p>
            <a:pPr lvl="1"/>
            <a:r>
              <a:rPr lang="en-US" sz="3600"/>
              <a:t>&gt;  children</a:t>
            </a:r>
          </a:p>
          <a:p>
            <a:endParaRPr lang="nl-NL" sz="2400" dirty="0"/>
          </a:p>
        </p:txBody>
      </p:sp>
      <p:pic>
        <p:nvPicPr>
          <p:cNvPr id="4100" name="Picture 4" descr="Brandweer Gratis Stock Foto - Public Domain Pictures">
            <a:extLst>
              <a:ext uri="{FF2B5EF4-FFF2-40B4-BE49-F238E27FC236}">
                <a16:creationId xmlns:a16="http://schemas.microsoft.com/office/drawing/2014/main" id="{88D97C6B-12AE-4538-95B0-19F5C492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71" y="1748095"/>
            <a:ext cx="5055803" cy="30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38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2683</TotalTime>
  <Words>501</Words>
  <Application>Microsoft Office PowerPoint</Application>
  <PresentationFormat>Breedbeeld</PresentationFormat>
  <Paragraphs>118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Nouns:  </vt:lpstr>
      <vt:lpstr>Singular &gt; Plural: add 's'</vt:lpstr>
      <vt:lpstr>Singular ending in sibilant (s/z/ch/sh/x) &gt; add 'es'</vt:lpstr>
      <vt:lpstr>Singular ending in consonant + y &gt; 'ies'</vt:lpstr>
      <vt:lpstr> Singular words ending in –o: </vt:lpstr>
      <vt:lpstr> Singular words ending in –o: </vt:lpstr>
      <vt:lpstr>Singular ending in –f(e) &gt; -ves</vt:lpstr>
      <vt:lpstr>Latin or Greek words:  words ending in –is get -es</vt:lpstr>
      <vt:lpstr>Irregular nouns:</vt:lpstr>
      <vt:lpstr>Irregular nouns:</vt:lpstr>
      <vt:lpstr>Irregular nouns:</vt:lpstr>
      <vt:lpstr>Irregular nouns:</vt:lpstr>
      <vt:lpstr>Words that are always plural:</vt:lpstr>
      <vt:lpstr>Words that are always plural:</vt:lpstr>
      <vt:lpstr>And remember: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Joyce van Hoorn</dc:creator>
  <cp:lastModifiedBy>Hoorn, HF (Joyce) van</cp:lastModifiedBy>
  <cp:revision>122</cp:revision>
  <dcterms:created xsi:type="dcterms:W3CDTF">2012-07-30T23:35:21Z</dcterms:created>
  <dcterms:modified xsi:type="dcterms:W3CDTF">2022-01-12T14:11:48Z</dcterms:modified>
</cp:coreProperties>
</file>